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.jpeg"/><Relationship Id="rId8" Type="http://schemas.openxmlformats.org/officeDocument/2006/relationships/image" Target="../media/image9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1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09PreAlg LT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09_Pre-Algbra EndOf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reAlg_MasterInterfac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09_Pre-Algbra-Nav_Bar-shor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PreAlg LT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_Default Design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CheckPointICON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67600" y="776287"/>
            <a:ext cx="1222375" cy="3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5Min Check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09PreAlg LN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PreAlg LTHeader06-0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3886200" y="800100"/>
            <a:ext cx="31369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0"/>
              </a:spcBef>
              <a:buClr>
                <a:srgbClr val="0EA55E"/>
              </a:buClr>
              <a:buFont typeface="Arial"/>
              <a:def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0EA55E"/>
                </a:solidFill>
                <a:uFill>
                  <a:solidFill>
                    <a:srgbClr val="0EA55E"/>
                  </a:solidFill>
                </a:uFill>
              </a:rPr>
              <a:t>Over Lesson 6–1</a:t>
            </a:r>
          </a:p>
        </p:txBody>
      </p:sp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PreAlg LNHeader06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PreAlg LT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T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PreAlg LNHeader06-0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PreAlg LT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Real World Ex_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PreAlg LT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09PreAlg LT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re-Algbra-Nav_Bar-shor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6072187"/>
            <a:ext cx="7029450" cy="78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6" cy="44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6-0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PreAlg LTHeader06-0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PreAlg_MasterInterfa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esson Menu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9625" y="685800"/>
            <a:ext cx="3683001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PreAlg LNHeader06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575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PreAlg LTHeader06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0"/>
            <a:ext cx="732472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ransition spd="med" advClick="1"/>
  <p:txStyles>
    <p:titleStyle>
      <a:lvl1pPr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r">
        <a:defRPr sz="1200">
          <a:uFill>
            <a:solidFill/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SzPct val="100000"/>
        <a:buChar char="•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indent="228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indent="457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indent="685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indent="9144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indent="11430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indent="13716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indent="16002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indent="1828800" algn="ctr" defTabSz="584200">
        <a:defRPr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9.xml"/><Relationship Id="rId3" Type="http://schemas.openxmlformats.org/officeDocument/2006/relationships/slide" Target="slide10.xml"/><Relationship Id="rId4" Type="http://schemas.openxmlformats.org/officeDocument/2006/relationships/slide" Target="slide11.xml"/><Relationship Id="rId5" Type="http://schemas.openxmlformats.org/officeDocument/2006/relationships/slide" Target="slide15.xml"/><Relationship Id="rId6" Type="http://schemas.openxmlformats.org/officeDocument/2006/relationships/slide" Target="slide18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1.jpeg"/><Relationship Id="rId4" Type="http://schemas.openxmlformats.org/officeDocument/2006/relationships/image" Target="../media/image4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6E6E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09_Pre_Alg NA Splash Flash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Splash Screen</a:t>
            </a:r>
          </a:p>
        </p:txBody>
      </p:sp>
      <p:pic>
        <p:nvPicPr>
          <p:cNvPr id="107" name="09_Pre_Alg Splash Arm.png"/>
          <p:cNvPicPr/>
          <p:nvPr/>
        </p:nvPicPr>
        <p:blipFill>
          <a:blip r:embed="rId3">
            <a:extLst/>
          </a:blip>
          <a:srcRect l="18124" t="63333" r="58750" b="17778"/>
          <a:stretch>
            <a:fillRect/>
          </a:stretch>
        </p:blipFill>
        <p:spPr>
          <a:xfrm>
            <a:off x="5492750" y="4343400"/>
            <a:ext cx="211455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09PreAlg LNHeader06-0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9450" y="4648200"/>
            <a:ext cx="1143001" cy="64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09PreAlg LTHeader06-0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6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Vocabulary</a:t>
            </a:r>
          </a:p>
        </p:txBody>
      </p:sp>
      <p:pic>
        <p:nvPicPr>
          <p:cNvPr id="172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812800" y="182880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rate</a:t>
            </a:r>
          </a:p>
        </p:txBody>
      </p:sp>
      <p:sp>
        <p:nvSpPr>
          <p:cNvPr id="174" name="Shape 174"/>
          <p:cNvSpPr/>
          <p:nvPr/>
        </p:nvSpPr>
        <p:spPr>
          <a:xfrm>
            <a:off x="812800" y="2466975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unit rate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3"/>
      <p:bldP build="whole" bldLvl="1" animBg="1" rev="0" advAuto="0" spid="173" grpId="2"/>
      <p:bldP build="whole" bldLvl="1" animBg="1" rev="0" advAuto="0" spid="1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77" name="Shape 177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Unit Rates</a:t>
            </a:r>
          </a:p>
        </p:txBody>
      </p:sp>
      <p:sp>
        <p:nvSpPr>
          <p:cNvPr id="178" name="Shape 178"/>
          <p:cNvSpPr/>
          <p:nvPr/>
        </p:nvSpPr>
        <p:spPr>
          <a:xfrm>
            <a:off x="876300" y="1503362"/>
            <a:ext cx="77216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Express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$10 for 8 cans of soup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as a unit rate. Round to the nearest tenth, if necessary.</a:t>
            </a:r>
          </a:p>
        </p:txBody>
      </p:sp>
      <p:pic>
        <p:nvPicPr>
          <p:cNvPr id="179" name="C06-2_1a.png"/>
          <p:cNvPicPr/>
          <p:nvPr/>
        </p:nvPicPr>
        <p:blipFill>
          <a:blip r:embed="rId2">
            <a:extLst/>
          </a:blip>
          <a:srcRect l="46531" t="22877" r="0" b="22509"/>
          <a:stretch>
            <a:fillRect/>
          </a:stretch>
        </p:blipFill>
        <p:spPr>
          <a:xfrm>
            <a:off x="2209800" y="3124200"/>
            <a:ext cx="1138238" cy="939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Group 182"/>
          <p:cNvGrpSpPr/>
          <p:nvPr/>
        </p:nvGrpSpPr>
        <p:grpSpPr>
          <a:xfrm>
            <a:off x="1828800" y="3941762"/>
            <a:ext cx="765175" cy="656780"/>
            <a:chOff x="0" y="0"/>
            <a:chExt cx="765174" cy="656778"/>
          </a:xfrm>
        </p:grpSpPr>
        <p:pic>
          <p:nvPicPr>
            <p:cNvPr id="180" name="MAC1-4-EqArrow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6276" cy="284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Shape 181"/>
            <p:cNvSpPr/>
            <p:nvPr/>
          </p:nvSpPr>
          <p:spPr>
            <a:xfrm>
              <a:off x="66675" y="209550"/>
              <a:ext cx="6985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÷8</a:t>
              </a:r>
            </a:p>
          </p:txBody>
        </p:sp>
      </p:grpSp>
      <p:pic>
        <p:nvPicPr>
          <p:cNvPr id="183" name="C06-2_1a.png"/>
          <p:cNvPicPr/>
          <p:nvPr/>
        </p:nvPicPr>
        <p:blipFill>
          <a:blip r:embed="rId2">
            <a:extLst/>
          </a:blip>
          <a:srcRect l="0" t="22877" r="53468" b="22509"/>
          <a:stretch>
            <a:fillRect/>
          </a:stretch>
        </p:blipFill>
        <p:spPr>
          <a:xfrm>
            <a:off x="1219200" y="3124200"/>
            <a:ext cx="990600" cy="939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 186"/>
          <p:cNvGrpSpPr/>
          <p:nvPr/>
        </p:nvGrpSpPr>
        <p:grpSpPr>
          <a:xfrm>
            <a:off x="1828800" y="2514600"/>
            <a:ext cx="765175" cy="720725"/>
            <a:chOff x="0" y="0"/>
            <a:chExt cx="765174" cy="720724"/>
          </a:xfrm>
        </p:grpSpPr>
        <p:pic>
          <p:nvPicPr>
            <p:cNvPr id="184" name="MAC1-4-EqArrow1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36562"/>
              <a:ext cx="676276" cy="284163"/>
            </a:xfrm>
            <a:prstGeom prst="rect">
              <a:avLst/>
            </a:prstGeom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</p:pic>
        <p:sp>
          <p:nvSpPr>
            <p:cNvPr id="185" name="Shape 185"/>
            <p:cNvSpPr/>
            <p:nvPr/>
          </p:nvSpPr>
          <p:spPr>
            <a:xfrm>
              <a:off x="66675" y="0"/>
              <a:ext cx="6985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÷8</a:t>
              </a:r>
            </a:p>
          </p:txBody>
        </p:sp>
      </p:grpSp>
      <p:sp>
        <p:nvSpPr>
          <p:cNvPr id="187" name="Shape 187"/>
          <p:cNvSpPr/>
          <p:nvPr/>
        </p:nvSpPr>
        <p:spPr>
          <a:xfrm>
            <a:off x="3886200" y="3209925"/>
            <a:ext cx="44450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8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the numerator and denominator by 8.</a:t>
            </a:r>
          </a:p>
        </p:txBody>
      </p:sp>
      <p:sp>
        <p:nvSpPr>
          <p:cNvPr id="188" name="Shape 188"/>
          <p:cNvSpPr/>
          <p:nvPr/>
        </p:nvSpPr>
        <p:spPr>
          <a:xfrm>
            <a:off x="533400" y="47815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cost per can is $1.25.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5"/>
      <p:bldP build="whole" bldLvl="1" animBg="1" rev="0" advAuto="0" spid="183" grpId="2"/>
      <p:bldP build="p" bldLvl="5" animBg="1" rev="0" advAuto="0" spid="178" grpId="1"/>
      <p:bldP build="whole" bldLvl="1" animBg="1" rev="0" advAuto="0" spid="186" grpId="3"/>
      <p:bldP build="whole" bldLvl="1" animBg="1" rev="0" advAuto="0" spid="182" grpId="4"/>
      <p:bldP build="p" bldLvl="5" animBg="1" rev="0" advAuto="0" spid="188" grpId="7"/>
      <p:bldP build="whole" bldLvl="1" animBg="1" rev="0" advAuto="0" spid="187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2470150" y="3048000"/>
            <a:ext cx="1838345" cy="1073150"/>
            <a:chOff x="0" y="0"/>
            <a:chExt cx="1838344" cy="1073150"/>
          </a:xfrm>
        </p:grpSpPr>
        <p:pic>
          <p:nvPicPr>
            <p:cNvPr id="190" name="C06-2_1b.png"/>
            <p:cNvPicPr/>
            <p:nvPr/>
          </p:nvPicPr>
          <p:blipFill>
            <a:blip r:embed="rId2">
              <a:extLst/>
            </a:blip>
            <a:srcRect l="43768" t="17712" r="0" b="46864"/>
            <a:stretch>
              <a:fillRect/>
            </a:stretch>
          </p:blipFill>
          <p:spPr>
            <a:xfrm>
              <a:off x="76200" y="0"/>
              <a:ext cx="1762125" cy="609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C06-2_1b.png"/>
            <p:cNvPicPr/>
            <p:nvPr/>
          </p:nvPicPr>
          <p:blipFill>
            <a:blip r:embed="rId2">
              <a:extLst/>
            </a:blip>
            <a:srcRect l="43768" t="53135" r="30041" b="20297"/>
            <a:stretch>
              <a:fillRect/>
            </a:stretch>
          </p:blipFill>
          <p:spPr>
            <a:xfrm>
              <a:off x="0" y="609600"/>
              <a:ext cx="820738" cy="457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C06-2_1b.png"/>
            <p:cNvPicPr/>
            <p:nvPr/>
          </p:nvPicPr>
          <p:blipFill>
            <a:blip r:embed="rId2">
              <a:extLst/>
            </a:blip>
            <a:srcRect l="69958" t="53135" r="0" b="19927"/>
            <a:stretch>
              <a:fillRect/>
            </a:stretch>
          </p:blipFill>
          <p:spPr>
            <a:xfrm>
              <a:off x="896937" y="609600"/>
              <a:ext cx="941408" cy="463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" name="Shape 1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195" name="Shape 195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Find Unit Rates</a:t>
            </a:r>
          </a:p>
        </p:txBody>
      </p:sp>
      <p:sp>
        <p:nvSpPr>
          <p:cNvPr id="196" name="Shape 196"/>
          <p:cNvSpPr/>
          <p:nvPr/>
        </p:nvSpPr>
        <p:spPr>
          <a:xfrm>
            <a:off x="876300" y="1503362"/>
            <a:ext cx="77216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Express </a:t>
            </a: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187 miles in 7 days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as a unit rate. Round to the nearest tenth, if necessary.</a:t>
            </a:r>
          </a:p>
        </p:txBody>
      </p:sp>
      <p:grpSp>
        <p:nvGrpSpPr>
          <p:cNvPr id="199" name="Group 199"/>
          <p:cNvGrpSpPr/>
          <p:nvPr/>
        </p:nvGrpSpPr>
        <p:grpSpPr>
          <a:xfrm>
            <a:off x="1981200" y="3962400"/>
            <a:ext cx="1133476" cy="864742"/>
            <a:chOff x="0" y="0"/>
            <a:chExt cx="1133475" cy="864741"/>
          </a:xfrm>
        </p:grpSpPr>
        <p:pic>
          <p:nvPicPr>
            <p:cNvPr id="197" name="MAC1-4-EqArrow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3476" cy="474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8" name="Shape 198"/>
            <p:cNvSpPr/>
            <p:nvPr/>
          </p:nvSpPr>
          <p:spPr>
            <a:xfrm>
              <a:off x="228600" y="417512"/>
              <a:ext cx="698500" cy="447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÷7</a:t>
              </a:r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1981200" y="2362200"/>
            <a:ext cx="1133476" cy="873125"/>
            <a:chOff x="0" y="0"/>
            <a:chExt cx="1133475" cy="873124"/>
          </a:xfrm>
        </p:grpSpPr>
        <p:pic>
          <p:nvPicPr>
            <p:cNvPr id="200" name="MAC1-4-EqArrow1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96875"/>
              <a:ext cx="1133476" cy="476250"/>
            </a:xfrm>
            <a:prstGeom prst="rect">
              <a:avLst/>
            </a:prstGeom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</p:pic>
        <p:sp>
          <p:nvSpPr>
            <p:cNvPr id="201" name="Shape 201"/>
            <p:cNvSpPr/>
            <p:nvPr/>
          </p:nvSpPr>
          <p:spPr>
            <a:xfrm>
              <a:off x="228600" y="0"/>
              <a:ext cx="698500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÷7</a:t>
              </a:r>
            </a:p>
          </p:txBody>
        </p:sp>
      </p:grpSp>
      <p:pic>
        <p:nvPicPr>
          <p:cNvPr id="203" name="C06-2_1b.png"/>
          <p:cNvPicPr/>
          <p:nvPr/>
        </p:nvPicPr>
        <p:blipFill>
          <a:blip r:embed="rId2">
            <a:extLst/>
          </a:blip>
          <a:srcRect l="0" t="17712" r="56231" b="20295"/>
          <a:stretch>
            <a:fillRect/>
          </a:stretch>
        </p:blipFill>
        <p:spPr>
          <a:xfrm>
            <a:off x="1143000" y="3048000"/>
            <a:ext cx="1371600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4251325" y="3209925"/>
            <a:ext cx="44450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8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the numerator and denominator by 7.</a:t>
            </a:r>
          </a:p>
        </p:txBody>
      </p:sp>
      <p:sp>
        <p:nvSpPr>
          <p:cNvPr id="205" name="Shape 205"/>
          <p:cNvSpPr/>
          <p:nvPr/>
        </p:nvSpPr>
        <p:spPr>
          <a:xfrm>
            <a:off x="533400" y="498951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26.7 miles per day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2"/>
      <p:bldP build="whole" bldLvl="1" animBg="1" rev="0" advAuto="0" spid="193" grpId="5"/>
      <p:bldP build="p" bldLvl="5" animBg="1" rev="0" advAuto="0" spid="196" grpId="1"/>
      <p:bldP build="whole" bldLvl="1" animBg="1" rev="0" advAuto="0" spid="199" grpId="4"/>
      <p:bldP build="p" bldLvl="5" animBg="1" rev="0" advAuto="0" spid="205" grpId="7"/>
      <p:bldP build="whole" bldLvl="1" animBg="1" rev="0" advAuto="0" spid="204" grpId="6"/>
      <p:bldP build="whole" bldLvl="1" animBg="1" rev="0" advAuto="0" spid="20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08" name="Shape 208"/>
          <p:cNvSpPr/>
          <p:nvPr/>
        </p:nvSpPr>
        <p:spPr>
          <a:xfrm>
            <a:off x="857250" y="2336800"/>
            <a:ext cx="4711701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$3.11 per gallon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3.11 gallons per dollar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$3.22 per gallon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3.22 gallons per dollar</a:t>
            </a:r>
          </a:p>
        </p:txBody>
      </p:sp>
      <p:sp>
        <p:nvSpPr>
          <p:cNvPr id="209" name="Shape 209"/>
          <p:cNvSpPr/>
          <p:nvPr/>
        </p:nvSpPr>
        <p:spPr>
          <a:xfrm>
            <a:off x="476250" y="1285875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Express $38.64 for 12 gallons of gasoline as a unit rate.</a:t>
            </a:r>
          </a:p>
        </p:txBody>
      </p:sp>
      <p:sp>
        <p:nvSpPr>
          <p:cNvPr id="210" name="Shape 210"/>
          <p:cNvSpPr/>
          <p:nvPr/>
        </p:nvSpPr>
        <p:spPr>
          <a:xfrm>
            <a:off x="876300" y="418465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1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4"/>
      <p:bldP build="whole" bldLvl="1" animBg="1" rev="0" advAuto="0" spid="210" grpId="5"/>
      <p:bldP build="whole" bldLvl="1" animBg="1" rev="0" advAuto="0" spid="209" grpId="3"/>
      <p:bldP build="whole" bldLvl="1" animBg="1" rev="0" advAuto="0" spid="212" grpId="2"/>
      <p:bldP build="whole" bldLvl="1" animBg="1" rev="0" advAuto="0" spid="2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1</a:t>
            </a:r>
          </a:p>
        </p:txBody>
      </p:sp>
      <p:sp>
        <p:nvSpPr>
          <p:cNvPr id="215" name="Shape 215"/>
          <p:cNvSpPr/>
          <p:nvPr/>
        </p:nvSpPr>
        <p:spPr>
          <a:xfrm>
            <a:off x="857250" y="2028825"/>
            <a:ext cx="4114800" cy="229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23 hours per mile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23 miles per hour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44 hours per mile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23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44 miles per hour</a:t>
            </a:r>
          </a:p>
        </p:txBody>
      </p:sp>
      <p:sp>
        <p:nvSpPr>
          <p:cNvPr id="216" name="Shape 216"/>
          <p:cNvSpPr/>
          <p:nvPr/>
        </p:nvSpPr>
        <p:spPr>
          <a:xfrm>
            <a:off x="476250" y="1285875"/>
            <a:ext cx="80264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B.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Express 220 miles in 5 hours as a unit rate.</a:t>
            </a:r>
          </a:p>
        </p:txBody>
      </p:sp>
      <p:sp>
        <p:nvSpPr>
          <p:cNvPr id="217" name="Shape 217"/>
          <p:cNvSpPr/>
          <p:nvPr/>
        </p:nvSpPr>
        <p:spPr>
          <a:xfrm>
            <a:off x="876300" y="47879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8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  <p:bldP build="whole" bldLvl="1" animBg="1" rev="0" advAuto="0" spid="215" grpId="2"/>
      <p:bldP build="whole" bldLvl="1" animBg="1" rev="0" advAuto="0" spid="21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22" name="Shape 222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Compare Unit Rates</a:t>
            </a:r>
          </a:p>
        </p:txBody>
      </p:sp>
      <p:sp>
        <p:nvSpPr>
          <p:cNvPr id="223" name="Shape 223"/>
          <p:cNvSpPr/>
          <p:nvPr/>
        </p:nvSpPr>
        <p:spPr>
          <a:xfrm>
            <a:off x="876300" y="1503362"/>
            <a:ext cx="772160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SHOPPING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12-oz bottle of cleaner costs $4.50.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16-oz bottle of cleaner costs $6.56. Which costs less per ounce?</a:t>
            </a:r>
          </a:p>
        </p:txBody>
      </p:sp>
      <p:sp>
        <p:nvSpPr>
          <p:cNvPr id="224" name="Shape 224"/>
          <p:cNvSpPr/>
          <p:nvPr/>
        </p:nvSpPr>
        <p:spPr>
          <a:xfrm>
            <a:off x="533400" y="2781300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Find and compare the unit rates of the bottles.</a:t>
            </a:r>
          </a:p>
        </p:txBody>
      </p:sp>
      <p:sp>
        <p:nvSpPr>
          <p:cNvPr id="225" name="Shape 225"/>
          <p:cNvSpPr/>
          <p:nvPr/>
        </p:nvSpPr>
        <p:spPr>
          <a:xfrm>
            <a:off x="533400" y="54927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For the 12-oz bottle, the unit rate is $0.38 per ounce.</a:t>
            </a:r>
          </a:p>
        </p:txBody>
      </p:sp>
      <p:pic>
        <p:nvPicPr>
          <p:cNvPr id="226" name="palg_270.png"/>
          <p:cNvPicPr/>
          <p:nvPr/>
        </p:nvPicPr>
        <p:blipFill>
          <a:blip r:embed="rId2">
            <a:extLst/>
          </a:blip>
          <a:srcRect l="0" t="0" r="51229" b="0"/>
          <a:stretch>
            <a:fillRect/>
          </a:stretch>
        </p:blipFill>
        <p:spPr>
          <a:xfrm>
            <a:off x="1008062" y="3902075"/>
            <a:ext cx="1511301" cy="787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 231"/>
          <p:cNvGrpSpPr/>
          <p:nvPr/>
        </p:nvGrpSpPr>
        <p:grpSpPr>
          <a:xfrm>
            <a:off x="1692275" y="3321050"/>
            <a:ext cx="1692276" cy="1961704"/>
            <a:chOff x="0" y="0"/>
            <a:chExt cx="1692275" cy="1961703"/>
          </a:xfrm>
        </p:grpSpPr>
        <p:pic>
          <p:nvPicPr>
            <p:cNvPr id="227" name="MAC1-4-EqArrow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04925"/>
              <a:ext cx="1692276" cy="284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MAC1-4-EqArrow1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14325"/>
              <a:ext cx="1692276" cy="284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9" name="Shape 229"/>
            <p:cNvSpPr/>
            <p:nvPr/>
          </p:nvSpPr>
          <p:spPr>
            <a:xfrm>
              <a:off x="534987" y="0"/>
              <a:ext cx="95250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÷12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534987" y="1514475"/>
              <a:ext cx="95250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÷12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4392612" y="3824287"/>
            <a:ext cx="40894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the numerator and denominator by 12 to get a denominator of 1.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2493962" y="3902075"/>
            <a:ext cx="1612901" cy="787400"/>
            <a:chOff x="0" y="0"/>
            <a:chExt cx="1612899" cy="787399"/>
          </a:xfrm>
        </p:grpSpPr>
        <p:pic>
          <p:nvPicPr>
            <p:cNvPr id="233" name="palg_270.png"/>
            <p:cNvPicPr/>
            <p:nvPr/>
          </p:nvPicPr>
          <p:blipFill>
            <a:blip r:embed="rId2">
              <a:extLst/>
            </a:blip>
            <a:srcRect l="58451" t="0" r="0" b="43951"/>
            <a:stretch>
              <a:fillRect/>
            </a:stretch>
          </p:blipFill>
          <p:spPr>
            <a:xfrm>
              <a:off x="325437" y="0"/>
              <a:ext cx="1287463" cy="441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4" name="Shape 234"/>
            <p:cNvSpPr/>
            <p:nvPr/>
          </p:nvSpPr>
          <p:spPr>
            <a:xfrm>
              <a:off x="0" y="158750"/>
              <a:ext cx="322223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buClr>
                  <a:srgbClr val="000000"/>
                </a:buClr>
                <a:buFont typeface="Arial"/>
                <a:defRPr sz="2400"/>
              </a:lvl1pPr>
            </a:lstStyle>
            <a:p>
              <a:pPr lvl="0">
                <a:defRPr sz="1800">
                  <a:uFillTx/>
                </a:defRPr>
              </a:pPr>
              <a:r>
                <a:rPr sz="2400">
                  <a:uFill>
                    <a:solidFill/>
                  </a:uFill>
                </a:rPr>
                <a:t>≈</a:t>
              </a:r>
            </a:p>
          </p:txBody>
        </p:sp>
        <p:pic>
          <p:nvPicPr>
            <p:cNvPr id="235" name="palg_270.png"/>
            <p:cNvPicPr/>
            <p:nvPr/>
          </p:nvPicPr>
          <p:blipFill>
            <a:blip r:embed="rId2">
              <a:extLst/>
            </a:blip>
            <a:srcRect l="58451" t="58064" r="7019" b="0"/>
            <a:stretch>
              <a:fillRect/>
            </a:stretch>
          </p:blipFill>
          <p:spPr>
            <a:xfrm>
              <a:off x="398462" y="457200"/>
              <a:ext cx="1069976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4" grpId="2"/>
      <p:bldP build="whole" bldLvl="1" animBg="1" rev="0" advAuto="0" spid="231" grpId="4"/>
      <p:bldP build="whole" bldLvl="1" animBg="1" rev="0" advAuto="0" spid="236" grpId="5"/>
      <p:bldP build="p" bldLvl="5" animBg="1" rev="0" advAuto="0" spid="225" grpId="7"/>
      <p:bldP build="p" bldLvl="5" animBg="1" rev="0" advAuto="0" spid="232" grpId="6"/>
      <p:bldP build="whole" bldLvl="1" animBg="1" rev="0" advAuto="0" spid="226" grpId="3"/>
      <p:bldP build="p" bldLvl="5" animBg="1" rev="0" advAuto="0" spid="2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39" name="Shape 239"/>
          <p:cNvSpPr/>
          <p:nvPr/>
        </p:nvSpPr>
        <p:spPr>
          <a:xfrm>
            <a:off x="4457700" y="771525"/>
            <a:ext cx="438150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Compare Unit Rates</a:t>
            </a:r>
          </a:p>
        </p:txBody>
      </p:sp>
      <p:sp>
        <p:nvSpPr>
          <p:cNvPr id="240" name="Shape 240"/>
          <p:cNvSpPr/>
          <p:nvPr/>
        </p:nvSpPr>
        <p:spPr>
          <a:xfrm>
            <a:off x="4284662" y="1881187"/>
            <a:ext cx="43053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the numerator and denominator by 16 to get a denominator of 1.</a:t>
            </a:r>
          </a:p>
        </p:txBody>
      </p:sp>
      <p:sp>
        <p:nvSpPr>
          <p:cNvPr id="241" name="Shape 241"/>
          <p:cNvSpPr/>
          <p:nvPr/>
        </p:nvSpPr>
        <p:spPr>
          <a:xfrm>
            <a:off x="533400" y="3908425"/>
            <a:ext cx="80899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For the 16-oz bottle, the unit rate is $0.41 per ounce.</a:t>
            </a:r>
          </a:p>
        </p:txBody>
      </p:sp>
      <p:sp>
        <p:nvSpPr>
          <p:cNvPr id="242" name="Shape 242"/>
          <p:cNvSpPr/>
          <p:nvPr/>
        </p:nvSpPr>
        <p:spPr>
          <a:xfrm>
            <a:off x="533400" y="47815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The 12-oz bottle has the lower cost per ounce.</a:t>
            </a:r>
          </a:p>
        </p:txBody>
      </p:sp>
      <p:pic>
        <p:nvPicPr>
          <p:cNvPr id="243" name="palg_271.png"/>
          <p:cNvPicPr/>
          <p:nvPr/>
        </p:nvPicPr>
        <p:blipFill>
          <a:blip r:embed="rId2">
            <a:extLst/>
          </a:blip>
          <a:srcRect l="0" t="0" r="47410" b="0"/>
          <a:stretch>
            <a:fillRect/>
          </a:stretch>
        </p:blipFill>
        <p:spPr>
          <a:xfrm>
            <a:off x="1008062" y="2060575"/>
            <a:ext cx="1547813" cy="785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Group 248"/>
          <p:cNvGrpSpPr/>
          <p:nvPr/>
        </p:nvGrpSpPr>
        <p:grpSpPr>
          <a:xfrm>
            <a:off x="1619250" y="1519237"/>
            <a:ext cx="1692276" cy="1961705"/>
            <a:chOff x="0" y="0"/>
            <a:chExt cx="1692275" cy="1961703"/>
          </a:xfrm>
        </p:grpSpPr>
        <p:pic>
          <p:nvPicPr>
            <p:cNvPr id="244" name="MAC1-4-EqArrow2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304925"/>
              <a:ext cx="1692276" cy="284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MAC1-4-EqArrow1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14325"/>
              <a:ext cx="1692276" cy="284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Shape 246"/>
            <p:cNvSpPr/>
            <p:nvPr/>
          </p:nvSpPr>
          <p:spPr>
            <a:xfrm>
              <a:off x="534987" y="0"/>
              <a:ext cx="95250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÷16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534987" y="1514475"/>
              <a:ext cx="952501" cy="4472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buClr>
                  <a:srgbClr val="E9332C"/>
                </a:buClr>
                <a:buFont typeface="Arial"/>
                <a:tabLst>
                  <a:tab pos="5295900" algn="l"/>
                  <a:tab pos="5524500" algn="l"/>
                </a:tabLst>
                <a:def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400">
                  <a:solidFill>
                    <a:srgbClr val="E9332C"/>
                  </a:solidFill>
                  <a:uFill>
                    <a:solidFill>
                      <a:srgbClr val="E9332C"/>
                    </a:solidFill>
                  </a:uFill>
                </a:rPr>
                <a:t>÷16</a:t>
              </a:r>
            </a:p>
          </p:txBody>
        </p:sp>
      </p:grpSp>
      <p:pic>
        <p:nvPicPr>
          <p:cNvPr id="249" name="palg_271.png"/>
          <p:cNvPicPr/>
          <p:nvPr/>
        </p:nvPicPr>
        <p:blipFill>
          <a:blip r:embed="rId2">
            <a:extLst/>
          </a:blip>
          <a:srcRect l="51348" t="0" r="0" b="0"/>
          <a:stretch>
            <a:fillRect/>
          </a:stretch>
        </p:blipFill>
        <p:spPr>
          <a:xfrm>
            <a:off x="2519362" y="2060575"/>
            <a:ext cx="1431926" cy="785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2" grpId="6"/>
      <p:bldP build="p" bldLvl="5" animBg="1" rev="0" advAuto="0" spid="240" grpId="4"/>
      <p:bldP build="whole" bldLvl="1" animBg="1" rev="0" advAuto="0" spid="248" grpId="2"/>
      <p:bldP build="whole" bldLvl="1" animBg="1" rev="0" advAuto="0" spid="243" grpId="1"/>
      <p:bldP build="whole" bldLvl="1" animBg="1" rev="0" advAuto="0" spid="249" grpId="3"/>
      <p:bldP build="p" bldLvl="5" animBg="1" rev="0" advAuto="0" spid="241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2</a:t>
            </a:r>
          </a:p>
        </p:txBody>
      </p:sp>
      <p:sp>
        <p:nvSpPr>
          <p:cNvPr id="252" name="Shape 252"/>
          <p:cNvSpPr/>
          <p:nvPr/>
        </p:nvSpPr>
        <p:spPr>
          <a:xfrm>
            <a:off x="904875" y="2809875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3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914400" y="2795587"/>
            <a:ext cx="4356100" cy="323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74040" indent="-5334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A.</a:t>
            </a:r>
            <a:r>
              <a:rPr b="1" sz="2400">
                <a:uFill>
                  <a:solidFill/>
                </a:uFill>
              </a:rPr>
              <a:t>	The 12-pack costs less per can.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B.</a:t>
            </a:r>
            <a:r>
              <a:rPr b="1" sz="2400">
                <a:uFill>
                  <a:solidFill/>
                </a:uFill>
              </a:rPr>
              <a:t>	The 6-pack costs less per can.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C.</a:t>
            </a:r>
            <a:r>
              <a:rPr b="1" sz="2400">
                <a:uFill>
                  <a:solidFill/>
                </a:uFill>
              </a:rPr>
              <a:t>	Both packs cost the same per can.</a:t>
            </a:r>
            <a:endParaRPr b="1" sz="2400">
              <a:uFill>
                <a:solidFill/>
              </a:uFill>
            </a:endParaRPr>
          </a:p>
          <a:p>
            <a:pPr lvl="0" marL="574040" indent="-533400">
              <a:lnSpc>
                <a:spcPct val="90000"/>
              </a:lnSpc>
              <a:spcBef>
                <a:spcPts val="500"/>
              </a:spcBef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D.</a:t>
            </a:r>
            <a:r>
              <a:rPr b="1" sz="2400">
                <a:uFill>
                  <a:solidFill/>
                </a:uFill>
              </a:rPr>
              <a:t>	Cannot be determined from the given information.</a:t>
            </a:r>
          </a:p>
        </p:txBody>
      </p:sp>
      <p:sp>
        <p:nvSpPr>
          <p:cNvPr id="256" name="Shape 256"/>
          <p:cNvSpPr/>
          <p:nvPr/>
        </p:nvSpPr>
        <p:spPr>
          <a:xfrm>
            <a:off x="533400" y="1504950"/>
            <a:ext cx="83947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SHOPPING</a:t>
            </a:r>
            <a: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6-pack of a soft drink costs $1.50. A 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12-pack of a soft drink costs $2.76. Which pack costs less per can?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  <p:bldP build="whole" bldLvl="1" animBg="1" rev="0" advAuto="0" spid="254" grpId="2"/>
      <p:bldP build="whole" bldLvl="1" animBg="1" rev="0" advAuto="0" spid="252" grpId="5"/>
      <p:bldP build="whole" bldLvl="1" animBg="1" rev="0" advAuto="0" spid="256" grpId="3"/>
      <p:bldP build="whole" bldLvl="1" animBg="1" rev="0" advAuto="0" spid="255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59" name="Shape 25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Unit Rates</a:t>
            </a:r>
          </a:p>
        </p:txBody>
      </p:sp>
      <p:sp>
        <p:nvSpPr>
          <p:cNvPr id="260" name="Shape 260"/>
          <p:cNvSpPr/>
          <p:nvPr/>
        </p:nvSpPr>
        <p:spPr>
          <a:xfrm>
            <a:off x="876300" y="1503362"/>
            <a:ext cx="77216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ANIMALS</a:t>
            </a:r>
            <a:r>
              <a:rPr sz="2400">
                <a:uFill>
                  <a:solidFill/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snail moved 5 feet in 2 hours. How many feet will the snail move in 5 hours?</a:t>
            </a:r>
          </a:p>
        </p:txBody>
      </p:sp>
      <p:sp>
        <p:nvSpPr>
          <p:cNvPr id="261" name="Shape 261"/>
          <p:cNvSpPr/>
          <p:nvPr/>
        </p:nvSpPr>
        <p:spPr>
          <a:xfrm>
            <a:off x="533400" y="2582862"/>
            <a:ext cx="8242300" cy="44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Step 1 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sz="2400">
                <a:uFill>
                  <a:solidFill/>
                </a:uFill>
              </a:rPr>
              <a:t>Find the unit rate.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</a:t>
            </a:r>
          </a:p>
        </p:txBody>
      </p:sp>
      <p:grpSp>
        <p:nvGrpSpPr>
          <p:cNvPr id="266" name="Group 266"/>
          <p:cNvGrpSpPr/>
          <p:nvPr/>
        </p:nvGrpSpPr>
        <p:grpSpPr>
          <a:xfrm>
            <a:off x="1676400" y="3352799"/>
            <a:ext cx="4811741" cy="795339"/>
            <a:chOff x="0" y="0"/>
            <a:chExt cx="4811740" cy="795337"/>
          </a:xfrm>
        </p:grpSpPr>
        <p:pic>
          <p:nvPicPr>
            <p:cNvPr id="262" name="6-2-3_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781551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Shape 263"/>
            <p:cNvSpPr/>
            <p:nvPr/>
          </p:nvSpPr>
          <p:spPr>
            <a:xfrm>
              <a:off x="3886200" y="457200"/>
              <a:ext cx="838200" cy="304800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264" name="6-2-3_1.png"/>
            <p:cNvPicPr/>
            <p:nvPr/>
          </p:nvPicPr>
          <p:blipFill>
            <a:blip r:embed="rId2">
              <a:extLst/>
            </a:blip>
            <a:srcRect l="79681" t="57484" r="15007" b="0"/>
            <a:stretch>
              <a:fillRect/>
            </a:stretch>
          </p:blipFill>
          <p:spPr>
            <a:xfrm>
              <a:off x="3800475" y="450850"/>
              <a:ext cx="254000" cy="338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" name="6-2-3_1.png"/>
            <p:cNvPicPr/>
            <p:nvPr/>
          </p:nvPicPr>
          <p:blipFill>
            <a:blip r:embed="rId2">
              <a:extLst/>
            </a:blip>
            <a:srcRect l="84594" t="54888" r="0" b="1397"/>
            <a:stretch>
              <a:fillRect/>
            </a:stretch>
          </p:blipFill>
          <p:spPr>
            <a:xfrm>
              <a:off x="4075112" y="430212"/>
              <a:ext cx="736629" cy="347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3"/>
      <p:bldP build="p" bldLvl="5" animBg="1" rev="0" advAuto="0" spid="260" grpId="1"/>
      <p:bldP build="p" bldLvl="5" animBg="1" rev="0" advAuto="0" spid="26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sp>
        <p:nvSpPr>
          <p:cNvPr id="269" name="Shape 269"/>
          <p:cNvSpPr/>
          <p:nvPr/>
        </p:nvSpPr>
        <p:spPr>
          <a:xfrm>
            <a:off x="2628900" y="771525"/>
            <a:ext cx="5994401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100"/>
              </a:spcBef>
              <a:buClr>
                <a:srgbClr val="F2362F"/>
              </a:buClr>
              <a:buFont typeface="Arial"/>
              <a:def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000">
                <a:solidFill>
                  <a:srgbClr val="F2362F"/>
                </a:solidFill>
                <a:uFill>
                  <a:solidFill>
                    <a:srgbClr val="F2362F"/>
                  </a:solidFill>
                </a:uFill>
              </a:rPr>
              <a:t>Use Unit Rates</a:t>
            </a:r>
          </a:p>
        </p:txBody>
      </p:sp>
      <p:sp>
        <p:nvSpPr>
          <p:cNvPr id="270" name="Shape 270"/>
          <p:cNvSpPr/>
          <p:nvPr/>
        </p:nvSpPr>
        <p:spPr>
          <a:xfrm>
            <a:off x="533400" y="1562100"/>
            <a:ext cx="82423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475739" indent="-1090612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Step 2 </a:t>
            </a:r>
            <a:r>
              <a:rPr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 </a:t>
            </a:r>
            <a:r>
              <a:rPr sz="2400">
                <a:uFill>
                  <a:solidFill/>
                </a:uFill>
              </a:rPr>
              <a:t>Multiply this unit rate by 5 to find the number of feet a snail will move in 5 hours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1657349" y="2667000"/>
            <a:ext cx="3524251" cy="838200"/>
            <a:chOff x="0" y="0"/>
            <a:chExt cx="3524250" cy="838200"/>
          </a:xfrm>
        </p:grpSpPr>
        <p:grpSp>
          <p:nvGrpSpPr>
            <p:cNvPr id="275" name="Group 275"/>
            <p:cNvGrpSpPr/>
            <p:nvPr/>
          </p:nvGrpSpPr>
          <p:grpSpPr>
            <a:xfrm>
              <a:off x="0" y="42862"/>
              <a:ext cx="1011266" cy="795338"/>
              <a:chOff x="0" y="0"/>
              <a:chExt cx="1011265" cy="795337"/>
            </a:xfrm>
          </p:grpSpPr>
          <p:pic>
            <p:nvPicPr>
              <p:cNvPr id="271" name="6-2-3_1.png"/>
              <p:cNvPicPr/>
              <p:nvPr/>
            </p:nvPicPr>
            <p:blipFill>
              <a:blip r:embed="rId2">
                <a:extLst/>
              </a:blip>
              <a:srcRect l="80212" t="0" r="0" b="0"/>
              <a:stretch>
                <a:fillRect/>
              </a:stretch>
            </p:blipFill>
            <p:spPr>
              <a:xfrm>
                <a:off x="34925" y="0"/>
                <a:ext cx="946150" cy="7953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2" name="Shape 272"/>
              <p:cNvSpPr/>
              <p:nvPr/>
            </p:nvSpPr>
            <p:spPr>
              <a:xfrm>
                <a:off x="85725" y="457200"/>
                <a:ext cx="838200" cy="304800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</a:p>
            </p:txBody>
          </p:sp>
          <p:pic>
            <p:nvPicPr>
              <p:cNvPr id="273" name="6-2-3_1.png"/>
              <p:cNvPicPr/>
              <p:nvPr/>
            </p:nvPicPr>
            <p:blipFill>
              <a:blip r:embed="rId2">
                <a:extLst/>
              </a:blip>
              <a:srcRect l="79681" t="57484" r="15007" b="0"/>
              <a:stretch>
                <a:fillRect/>
              </a:stretch>
            </p:blipFill>
            <p:spPr>
              <a:xfrm>
                <a:off x="0" y="450850"/>
                <a:ext cx="254000" cy="3381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4" name="6-2-3_1.png"/>
              <p:cNvPicPr/>
              <p:nvPr/>
            </p:nvPicPr>
            <p:blipFill>
              <a:blip r:embed="rId2">
                <a:extLst/>
              </a:blip>
              <a:srcRect l="84594" t="54888" r="0" b="1397"/>
              <a:stretch>
                <a:fillRect/>
              </a:stretch>
            </p:blipFill>
            <p:spPr>
              <a:xfrm>
                <a:off x="274637" y="430212"/>
                <a:ext cx="736629" cy="3476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76" name="6-2-3_1.png"/>
            <p:cNvPicPr/>
            <p:nvPr/>
          </p:nvPicPr>
          <p:blipFill>
            <a:blip r:embed="rId3">
              <a:extLst/>
            </a:blip>
            <a:srcRect l="18592" t="48936" r="27224" b="0"/>
            <a:stretch>
              <a:fillRect/>
            </a:stretch>
          </p:blipFill>
          <p:spPr>
            <a:xfrm>
              <a:off x="933450" y="0"/>
              <a:ext cx="2590800" cy="838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8" name="Shape 278"/>
          <p:cNvSpPr/>
          <p:nvPr/>
        </p:nvSpPr>
        <p:spPr>
          <a:xfrm>
            <a:off x="5486400" y="2819400"/>
            <a:ext cx="31369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spcBef>
                <a:spcPts val="1400"/>
              </a:spcBef>
              <a:buClr>
                <a:srgbClr val="FFFFFF"/>
              </a:buClr>
              <a:buFont typeface="Arial"/>
              <a:defRPr sz="2400"/>
            </a:lvl1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Divide out common units</a:t>
            </a:r>
          </a:p>
        </p:txBody>
      </p:sp>
      <p:sp>
        <p:nvSpPr>
          <p:cNvPr id="279" name="Shape 279"/>
          <p:cNvSpPr/>
          <p:nvPr/>
        </p:nvSpPr>
        <p:spPr>
          <a:xfrm>
            <a:off x="533400" y="4781550"/>
            <a:ext cx="8242300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753552" indent="-1368425">
              <a:lnSpc>
                <a:spcPct val="90000"/>
              </a:lnSpc>
              <a:spcBef>
                <a:spcPts val="500"/>
              </a:spcBef>
              <a:buClr>
                <a:srgbClr val="FFFFFF"/>
              </a:buClr>
              <a:buFont typeface="Arial"/>
              <a:tabLst>
                <a:tab pos="1981200" algn="l"/>
                <a:tab pos="2781300" algn="l"/>
              </a:tabLst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Answer:</a:t>
            </a:r>
            <a:r>
              <a:rPr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A snail will move 12.5 ft in 5 hours.</a:t>
            </a:r>
          </a:p>
        </p:txBody>
      </p:sp>
      <p:sp>
        <p:nvSpPr>
          <p:cNvPr id="280" name="Shape 280"/>
          <p:cNvSpPr/>
          <p:nvPr/>
        </p:nvSpPr>
        <p:spPr>
          <a:xfrm flipV="1">
            <a:off x="3048000" y="2962275"/>
            <a:ext cx="685800" cy="304800"/>
          </a:xfrm>
          <a:prstGeom prst="line">
            <a:avLst/>
          </a:prstGeom>
          <a:ln w="28575">
            <a:solidFill>
              <a:srgbClr val="F2362F"/>
            </a:solidFill>
            <a:round/>
          </a:ln>
        </p:spPr>
        <p:txBody>
          <a:bodyPr lIns="0" tIns="0" rIns="0" bIns="0"/>
          <a:lstStyle/>
          <a:p>
            <a:pPr lvl="0"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1" name="Shape 281"/>
          <p:cNvSpPr/>
          <p:nvPr/>
        </p:nvSpPr>
        <p:spPr>
          <a:xfrm flipV="1">
            <a:off x="2009775" y="3208337"/>
            <a:ext cx="581025" cy="258763"/>
          </a:xfrm>
          <a:prstGeom prst="line">
            <a:avLst/>
          </a:prstGeom>
          <a:ln w="28575">
            <a:solidFill>
              <a:srgbClr val="F2362F"/>
            </a:solidFill>
            <a:round/>
          </a:ln>
        </p:spPr>
        <p:txBody>
          <a:bodyPr lIns="0" tIns="0" rIns="0" bIns="0"/>
          <a:lstStyle/>
          <a:p>
            <a:pPr lvl="0" marL="0" marR="0" defTabSz="457200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  <p:bldP build="whole" bldLvl="1" animBg="1" rev="0" advAuto="0" spid="281" grpId="3"/>
      <p:bldP build="whole" bldLvl="1" animBg="1" rev="0" advAuto="0" spid="280" grpId="4"/>
      <p:bldP build="whole" bldLvl="1" animBg="1" rev="0" advAuto="0" spid="278" grpId="5"/>
      <p:bldP build="p" bldLvl="5" animBg="1" rev="0" advAuto="0" spid="279" grpId="6"/>
      <p:bldP build="whole" bldLvl="1" animBg="1" rev="0" advAuto="0" spid="27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Lesson Menu</a:t>
            </a:r>
          </a:p>
        </p:txBody>
      </p:sp>
      <p:sp>
        <p:nvSpPr>
          <p:cNvPr id="112" name="Shape 112"/>
          <p:cNvSpPr/>
          <p:nvPr/>
        </p:nvSpPr>
        <p:spPr>
          <a:xfrm>
            <a:off x="1066800" y="1855787"/>
            <a:ext cx="7594600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" invalidUrl="" action="ppaction://hlinkshowjump?jump=nextslide" tgtFrame="" tooltip="" history="1" highlightClick="0" endSnd="0"/>
              </a:rPr>
              <a:t>Five-Minute Check (over Lesson 6–1)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2" invalidUrl="" action="ppaction://hlinksldjump" tgtFrame="" tooltip="" history="1" highlightClick="0" endSnd="0"/>
              </a:rPr>
              <a:t>Then/Now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3" invalidUrl="" action="ppaction://hlinksldjump" tgtFrame="" tooltip="" history="1" highlightClick="0" endSnd="0"/>
              </a:rPr>
              <a:t>New Vocabulary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4" invalidUrl="" action="ppaction://hlinksldjump" tgtFrame="" tooltip="" history="1" highlightClick="0" endSnd="0"/>
              </a:rPr>
              <a:t>Example 1:	Find Unit Rates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Example 2:	Real-World Example: Compare Unit</a:t>
            </a: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 			</a:t>
            </a: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5" invalidUrl="" action="ppaction://hlinksldjump" tgtFrame="" tooltip="" history="1" highlightClick="0" endSnd="0"/>
              </a:rPr>
              <a:t>Rates</a:t>
            </a:r>
            <a:endParaRPr>
              <a:uFill>
                <a:solidFill/>
              </a:u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21E"/>
                </a:solidFill>
                <a:uFill>
                  <a:solidFill>
                    <a:srgbClr val="E9321E"/>
                  </a:solidFill>
                </a:uFill>
                <a:hlinkClick r:id="rId6" invalidUrl="" action="ppaction://hlinksldjump" tgtFrame="" tooltip="" history="1" highlightClick="0" endSnd="0"/>
              </a:rPr>
              <a:t>Example 3:	Use Unit Rates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Example 3</a:t>
            </a:r>
          </a:p>
        </p:txBody>
      </p:sp>
      <p:pic>
        <p:nvPicPr>
          <p:cNvPr id="284" name="Check Progres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CheckPointICO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747712"/>
            <a:ext cx="1222375" cy="3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533400" y="1504950"/>
            <a:ext cx="83185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E9332C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E9332C"/>
                </a:solidFill>
                <a:uFill>
                  <a:solidFill>
                    <a:srgbClr val="E9332C"/>
                  </a:solidFill>
                </a:uFill>
              </a:rPr>
              <a:t>JOGGING</a:t>
            </a:r>
            <a:r>
              <a:rPr b="1" sz="2400">
                <a:solidFill>
                  <a:srgbClr val="FFEC67"/>
                </a:solidFill>
                <a:uFill>
                  <a:solidFill>
                    <a:srgbClr val="FFEC67"/>
                  </a:solidFill>
                </a:uFill>
              </a:rPr>
              <a:t>  </a:t>
            </a: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Dave jogs 2 miles in 22 minutes. How many feet per second is this?</a:t>
            </a:r>
          </a:p>
        </p:txBody>
      </p:sp>
      <p:grpSp>
        <p:nvGrpSpPr>
          <p:cNvPr id="289" name="Group 289"/>
          <p:cNvGrpSpPr/>
          <p:nvPr/>
        </p:nvGrpSpPr>
        <p:grpSpPr>
          <a:xfrm>
            <a:off x="914400" y="2362199"/>
            <a:ext cx="2806700" cy="3705226"/>
            <a:chOff x="0" y="0"/>
            <a:chExt cx="2806700" cy="3705225"/>
          </a:xfrm>
        </p:grpSpPr>
        <p:pic>
          <p:nvPicPr>
            <p:cNvPr id="287" name="6-2-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9600" y="0"/>
              <a:ext cx="914400" cy="3705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Shape 288"/>
            <p:cNvSpPr/>
            <p:nvPr/>
          </p:nvSpPr>
          <p:spPr>
            <a:xfrm>
              <a:off x="0" y="190500"/>
              <a:ext cx="2806700" cy="23384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24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</p:grpSp>
      <p:sp>
        <p:nvSpPr>
          <p:cNvPr id="290" name="Shape 290"/>
          <p:cNvSpPr/>
          <p:nvPr/>
        </p:nvSpPr>
        <p:spPr>
          <a:xfrm>
            <a:off x="895350" y="3467100"/>
            <a:ext cx="4572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57150">
            <a:solidFill>
              <a:srgbClr val="F2362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8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4"/>
      <p:bldP build="whole" bldLvl="1" animBg="1" rev="0" advAuto="0" spid="284" grpId="1"/>
      <p:bldP build="whole" bldLvl="1" animBg="1" rev="0" advAuto="0" spid="285" grpId="2"/>
      <p:bldP build="whole" bldLvl="1" animBg="1" rev="0" advAuto="0" spid="286" grpId="3"/>
      <p:bldP build="whole" bldLvl="1" animBg="1" rev="0" advAuto="0" spid="290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1</a:t>
            </a:r>
          </a:p>
        </p:txBody>
      </p:sp>
      <p:sp>
        <p:nvSpPr>
          <p:cNvPr id="115" name="Shape 115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ratio as a fraction in simplest form.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10 tulips to 18 daffodils</a:t>
            </a:r>
          </a:p>
        </p:txBody>
      </p:sp>
      <p:sp>
        <p:nvSpPr>
          <p:cNvPr id="116" name="Shape 116"/>
          <p:cNvSpPr/>
          <p:nvPr/>
        </p:nvSpPr>
        <p:spPr>
          <a:xfrm>
            <a:off x="533400" y="30099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17" name="5Min Num_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2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 120"/>
          <p:cNvGrpSpPr/>
          <p:nvPr/>
        </p:nvGrpSpPr>
        <p:grpSpPr>
          <a:xfrm>
            <a:off x="1066800" y="2730500"/>
            <a:ext cx="2806700" cy="3289301"/>
            <a:chOff x="0" y="0"/>
            <a:chExt cx="2806700" cy="3289300"/>
          </a:xfrm>
        </p:grpSpPr>
        <p:sp>
          <p:nvSpPr>
            <p:cNvPr id="118" name="Shape 118"/>
            <p:cNvSpPr/>
            <p:nvPr/>
          </p:nvSpPr>
          <p:spPr>
            <a:xfrm>
              <a:off x="0" y="21590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19" name="6-2-1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3400" y="0"/>
              <a:ext cx="463551" cy="328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15" grpId="2"/>
      <p:bldP build="whole" bldLvl="1" animBg="1" rev="0" advAuto="0" spid="117" grpId="1"/>
      <p:bldP build="whole" bldLvl="1" animBg="1" rev="0" advAuto="0" spid="11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2</a:t>
            </a:r>
          </a:p>
        </p:txBody>
      </p:sp>
      <p:sp>
        <p:nvSpPr>
          <p:cNvPr id="123" name="Shape 123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ratio as a fraction in simplest form.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5 yards to 10 feet</a:t>
            </a:r>
          </a:p>
        </p:txBody>
      </p:sp>
      <p:sp>
        <p:nvSpPr>
          <p:cNvPr id="124" name="Shape 124"/>
          <p:cNvSpPr/>
          <p:nvPr/>
        </p:nvSpPr>
        <p:spPr>
          <a:xfrm>
            <a:off x="533400" y="4600575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25" name="5Min Num_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Group 128"/>
          <p:cNvGrpSpPr/>
          <p:nvPr/>
        </p:nvGrpSpPr>
        <p:grpSpPr>
          <a:xfrm>
            <a:off x="1066800" y="2670175"/>
            <a:ext cx="2806700" cy="2468563"/>
            <a:chOff x="0" y="0"/>
            <a:chExt cx="2806700" cy="2468562"/>
          </a:xfrm>
        </p:grpSpPr>
        <p:sp>
          <p:nvSpPr>
            <p:cNvPr id="126" name="Shape 126"/>
            <p:cNvSpPr/>
            <p:nvPr/>
          </p:nvSpPr>
          <p:spPr>
            <a:xfrm>
              <a:off x="0" y="22860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2</a:t>
              </a:r>
            </a:p>
          </p:txBody>
        </p:sp>
        <p:pic>
          <p:nvPicPr>
            <p:cNvPr id="127" name="6-2-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8800" y="0"/>
              <a:ext cx="307976" cy="2468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24" grpId="4"/>
      <p:bldP build="whole" bldLvl="1" animBg="1" rev="0" advAuto="0" spid="123" grpId="2"/>
      <p:bldP build="whole" bldLvl="1" animBg="1" rev="0" advAuto="0" spid="1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3</a:t>
            </a:r>
          </a:p>
        </p:txBody>
      </p:sp>
      <p:sp>
        <p:nvSpPr>
          <p:cNvPr id="131" name="Shape 131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ratio as a fraction in simplest form.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400 cans to 5 boxes</a:t>
            </a:r>
          </a:p>
        </p:txBody>
      </p:sp>
      <p:sp>
        <p:nvSpPr>
          <p:cNvPr id="132" name="Shape 132"/>
          <p:cNvSpPr/>
          <p:nvPr/>
        </p:nvSpPr>
        <p:spPr>
          <a:xfrm>
            <a:off x="533400" y="53609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33" name="5Min Num_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Group 136"/>
          <p:cNvGrpSpPr/>
          <p:nvPr/>
        </p:nvGrpSpPr>
        <p:grpSpPr>
          <a:xfrm>
            <a:off x="1066800" y="2590800"/>
            <a:ext cx="2806700" cy="3289301"/>
            <a:chOff x="0" y="0"/>
            <a:chExt cx="2806700" cy="3289300"/>
          </a:xfrm>
        </p:grpSpPr>
        <p:sp>
          <p:nvSpPr>
            <p:cNvPr id="134" name="Shape 134"/>
            <p:cNvSpPr/>
            <p:nvPr/>
          </p:nvSpPr>
          <p:spPr>
            <a:xfrm>
              <a:off x="0" y="231775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35" name="6-2-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9437" y="0"/>
              <a:ext cx="487364" cy="328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36" grpId="3"/>
      <p:bldP build="whole" bldLvl="1" animBg="1" rev="0" advAuto="0" spid="132" grpId="4"/>
      <p:bldP build="whole" bldLvl="1" animBg="1" rev="0" advAuto="0" spid="1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4</a:t>
            </a:r>
          </a:p>
        </p:txBody>
      </p:sp>
      <p:sp>
        <p:nvSpPr>
          <p:cNvPr id="139" name="Shape 139"/>
          <p:cNvSpPr/>
          <p:nvPr/>
        </p:nvSpPr>
        <p:spPr>
          <a:xfrm>
            <a:off x="685800" y="1657350"/>
            <a:ext cx="80264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83540">
              <a:lnSpc>
                <a:spcPct val="90000"/>
              </a:lnSpc>
              <a:buClr>
                <a:srgbClr val="0068AD"/>
              </a:buClr>
              <a:buFont typeface="Arial"/>
              <a:defRPr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ratio as a fraction in simplest form.</a:t>
            </a:r>
            <a:b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</a:br>
            <a:r>
              <a:rPr b="1" i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68 textbooks to 176 students</a:t>
            </a:r>
          </a:p>
        </p:txBody>
      </p:sp>
      <p:sp>
        <p:nvSpPr>
          <p:cNvPr id="140" name="Shape 140"/>
          <p:cNvSpPr/>
          <p:nvPr/>
        </p:nvSpPr>
        <p:spPr>
          <a:xfrm>
            <a:off x="533400" y="3544887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1" name="5Min Num_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 144"/>
          <p:cNvGrpSpPr/>
          <p:nvPr/>
        </p:nvGrpSpPr>
        <p:grpSpPr>
          <a:xfrm>
            <a:off x="1066800" y="2438400"/>
            <a:ext cx="2806700" cy="3289301"/>
            <a:chOff x="0" y="0"/>
            <a:chExt cx="2806700" cy="3289300"/>
          </a:xfrm>
        </p:grpSpPr>
        <p:sp>
          <p:nvSpPr>
            <p:cNvPr id="142" name="Shape 142"/>
            <p:cNvSpPr/>
            <p:nvPr/>
          </p:nvSpPr>
          <p:spPr>
            <a:xfrm>
              <a:off x="0" y="22860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43" name="6-2-4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1500" y="0"/>
              <a:ext cx="641351" cy="328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40" grpId="4"/>
      <p:bldP build="whole" bldLvl="1" animBg="1" rev="0" advAuto="0" spid="144" grpId="3"/>
      <p:bldP build="whole" bldLvl="1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5</a:t>
            </a:r>
          </a:p>
        </p:txBody>
      </p:sp>
      <p:sp>
        <p:nvSpPr>
          <p:cNvPr id="147" name="Shape 147"/>
          <p:cNvSpPr/>
          <p:nvPr/>
        </p:nvSpPr>
        <p:spPr>
          <a:xfrm>
            <a:off x="685800" y="1657350"/>
            <a:ext cx="47371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Express the ratio of the width to the length as a fraction in simplest form.</a:t>
            </a:r>
          </a:p>
        </p:txBody>
      </p:sp>
      <p:sp>
        <p:nvSpPr>
          <p:cNvPr id="148" name="Shape 148"/>
          <p:cNvSpPr/>
          <p:nvPr/>
        </p:nvSpPr>
        <p:spPr>
          <a:xfrm>
            <a:off x="533400" y="29718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49" name="5Min Num_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2" name="Group 152"/>
          <p:cNvGrpSpPr/>
          <p:nvPr/>
        </p:nvGrpSpPr>
        <p:grpSpPr>
          <a:xfrm>
            <a:off x="1066800" y="2666999"/>
            <a:ext cx="2806700" cy="2338965"/>
            <a:chOff x="0" y="0"/>
            <a:chExt cx="2806700" cy="2338964"/>
          </a:xfrm>
        </p:grpSpPr>
        <p:sp>
          <p:nvSpPr>
            <p:cNvPr id="150" name="Shape 150"/>
            <p:cNvSpPr/>
            <p:nvPr/>
          </p:nvSpPr>
          <p:spPr>
            <a:xfrm>
              <a:off x="0" y="203200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	</a:t>
              </a:r>
              <a:r>
                <a:rPr sz="2400">
                  <a:uFill>
                    <a:solidFill/>
                  </a:uFill>
                </a:rPr>
                <a:t>3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  <a:r>
                <a:rPr sz="2400">
                  <a:uFill>
                    <a:solidFill/>
                  </a:uFill>
                </a:rPr>
                <a:t>4</a:t>
              </a:r>
            </a:p>
          </p:txBody>
        </p:sp>
        <p:pic>
          <p:nvPicPr>
            <p:cNvPr id="151" name="6-2-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6900" y="0"/>
              <a:ext cx="307976" cy="1641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3" name="FMC06-02-0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1752600"/>
            <a:ext cx="3394076" cy="95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2"/>
      <p:bldP build="whole" bldLvl="1" animBg="1" rev="0" advAuto="0" spid="152" grpId="4"/>
      <p:bldP build="whole" bldLvl="1" animBg="1" rev="0" advAuto="0" spid="153" grpId="3"/>
      <p:bldP build="whole" bldLvl="1" animBg="1" rev="0" advAuto="0" spid="149" grpId="1"/>
      <p:bldP build="whole" bldLvl="1" animBg="1" rev="0" advAuto="0" spid="148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5486400" y="6980237"/>
            <a:ext cx="3657600" cy="1825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5-Minute Check 6</a:t>
            </a:r>
          </a:p>
        </p:txBody>
      </p:sp>
      <p:sp>
        <p:nvSpPr>
          <p:cNvPr id="156" name="Shape 156"/>
          <p:cNvSpPr/>
          <p:nvPr/>
        </p:nvSpPr>
        <p:spPr>
          <a:xfrm>
            <a:off x="685800" y="1657350"/>
            <a:ext cx="8026400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3540">
              <a:lnSpc>
                <a:spcPct val="90000"/>
              </a:lnSpc>
              <a:buClr>
                <a:srgbClr val="0068AD"/>
              </a:buClr>
              <a:buFont typeface="Arial"/>
              <a:def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uFillTx/>
              </a:defRPr>
            </a:pPr>
            <a:r>
              <a:rPr b="1" sz="2400">
                <a:solidFill>
                  <a:srgbClr val="0068AD"/>
                </a:solidFill>
                <a:uFill>
                  <a:solidFill>
                    <a:srgbClr val="0068AD"/>
                  </a:solidFill>
                </a:uFill>
              </a:rPr>
              <a:t>A school cafeteria has 16 tables and 144 chairs. Express the ratio of tables to chairs as a fraction in simplest form. </a:t>
            </a:r>
          </a:p>
        </p:txBody>
      </p:sp>
      <p:sp>
        <p:nvSpPr>
          <p:cNvPr id="157" name="Shape 157"/>
          <p:cNvSpPr/>
          <p:nvPr/>
        </p:nvSpPr>
        <p:spPr>
          <a:xfrm>
            <a:off x="533400" y="3949700"/>
            <a:ext cx="533400" cy="265113"/>
          </a:xfrm>
          <a:prstGeom prst="rightArrow">
            <a:avLst>
              <a:gd name="adj1" fmla="val 50000"/>
              <a:gd name="adj2" fmla="val 50299"/>
            </a:avLst>
          </a:prstGeom>
          <a:solidFill>
            <a:srgbClr val="F2362F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8" name="Std Test Pra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295400"/>
            <a:ext cx="3373438" cy="31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5Min Num_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362" y="1647825"/>
            <a:ext cx="457201" cy="420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Group 162"/>
          <p:cNvGrpSpPr/>
          <p:nvPr/>
        </p:nvGrpSpPr>
        <p:grpSpPr>
          <a:xfrm>
            <a:off x="1066800" y="2806700"/>
            <a:ext cx="2806700" cy="3289301"/>
            <a:chOff x="0" y="0"/>
            <a:chExt cx="2806700" cy="3289300"/>
          </a:xfrm>
        </p:grpSpPr>
        <p:sp>
          <p:nvSpPr>
            <p:cNvPr id="160" name="Shape 160"/>
            <p:cNvSpPr/>
            <p:nvPr/>
          </p:nvSpPr>
          <p:spPr>
            <a:xfrm>
              <a:off x="0" y="244475"/>
              <a:ext cx="2806700" cy="2135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A.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B.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C.</a:t>
              </a:r>
              <a:r>
                <a:rPr b="1" sz="2400">
                  <a:uFill>
                    <a:solidFill/>
                  </a:uFill>
                </a:rPr>
                <a:t>	</a:t>
              </a:r>
              <a:endParaRPr b="1" sz="2400">
                <a:uFill>
                  <a:solidFill/>
                </a:uFill>
              </a:endParaRPr>
            </a:p>
            <a:p>
              <a:pPr lvl="0" marL="574040" indent="-533400">
                <a:lnSpc>
                  <a:spcPct val="90000"/>
                </a:lnSpc>
                <a:spcBef>
                  <a:spcPts val="1900"/>
                </a:spcBef>
                <a:buClr>
                  <a:srgbClr val="0068AD"/>
                </a:buClr>
                <a:buFont typeface="Arial"/>
                <a:defRPr>
                  <a:uFillTx/>
                </a:defRPr>
              </a:pPr>
              <a:r>
                <a:rPr b="1" sz="2400">
                  <a:solidFill>
                    <a:srgbClr val="0068AD"/>
                  </a:solidFill>
                  <a:uFill>
                    <a:solidFill>
                      <a:srgbClr val="0068AD"/>
                    </a:solidFill>
                  </a:uFill>
                </a:rPr>
                <a:t>D.</a:t>
              </a:r>
              <a:r>
                <a:rPr b="1" sz="2400">
                  <a:uFill>
                    <a:solidFill/>
                  </a:uFill>
                </a:rPr>
                <a:t>	</a:t>
              </a:r>
            </a:p>
          </p:txBody>
        </p:sp>
        <p:pic>
          <p:nvPicPr>
            <p:cNvPr id="161" name="6-2-6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3400" y="0"/>
              <a:ext cx="487363" cy="328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5"/>
      <p:bldP build="whole" bldLvl="1" animBg="1" rev="0" advAuto="0" spid="156" grpId="3"/>
      <p:bldP build="whole" bldLvl="1" animBg="1" rev="0" advAuto="0" spid="158" grpId="1"/>
      <p:bldP build="whole" bldLvl="1" animBg="1" rev="0" advAuto="0" spid="159" grpId="2"/>
      <p:bldP build="whole" bldLvl="1" animBg="1" rev="0" advAuto="0" spid="16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Then/Now</a:t>
            </a:r>
          </a:p>
        </p:txBody>
      </p:sp>
      <p:pic>
        <p:nvPicPr>
          <p:cNvPr id="165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812800" y="18288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You have already learned how to write ratios. (Lesson 6–1)</a:t>
            </a:r>
          </a:p>
        </p:txBody>
      </p:sp>
      <p:pic>
        <p:nvPicPr>
          <p:cNvPr id="167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1" cy="89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812800" y="4057650"/>
            <a:ext cx="7632700" cy="496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Find unit rates.</a:t>
            </a:r>
          </a:p>
        </p:txBody>
      </p:sp>
      <p:sp>
        <p:nvSpPr>
          <p:cNvPr id="169" name="Shape 169"/>
          <p:cNvSpPr/>
          <p:nvPr/>
        </p:nvSpPr>
        <p:spPr>
          <a:xfrm>
            <a:off x="812800" y="4711700"/>
            <a:ext cx="76327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386715" indent="-346075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•"/>
              <a:defRPr sz="2800"/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Compare and use unit rates to solve problems.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2"/>
      <p:bldP build="whole" bldLvl="1" animBg="1" rev="0" advAuto="0" spid="167" grpId="3"/>
      <p:bldP build="p" bldLvl="5" animBg="1" rev="0" advAuto="0" spid="169" grpId="5"/>
      <p:bldP build="whole" bldLvl="1" animBg="1" rev="0" advAuto="0" spid="168" grpId="4"/>
      <p:bldP build="whole" bldLvl="1" animBg="1" rev="0" advAuto="0" spid="1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